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avi" ContentType="video/avi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29"/>
  </p:notesMasterIdLst>
  <p:sldIdLst>
    <p:sldId id="256" r:id="rId5"/>
    <p:sldId id="320" r:id="rId6"/>
    <p:sldId id="257" r:id="rId7"/>
    <p:sldId id="311" r:id="rId8"/>
    <p:sldId id="263" r:id="rId9"/>
    <p:sldId id="266" r:id="rId10"/>
    <p:sldId id="314" r:id="rId11"/>
    <p:sldId id="316" r:id="rId12"/>
    <p:sldId id="318" r:id="rId13"/>
    <p:sldId id="275" r:id="rId14"/>
    <p:sldId id="276" r:id="rId15"/>
    <p:sldId id="277" r:id="rId16"/>
    <p:sldId id="268" r:id="rId17"/>
    <p:sldId id="313" r:id="rId18"/>
    <p:sldId id="288" r:id="rId19"/>
    <p:sldId id="292" r:id="rId20"/>
    <p:sldId id="298" r:id="rId21"/>
    <p:sldId id="297" r:id="rId22"/>
    <p:sldId id="296" r:id="rId23"/>
    <p:sldId id="299" r:id="rId24"/>
    <p:sldId id="304" r:id="rId25"/>
    <p:sldId id="308" r:id="rId26"/>
    <p:sldId id="309" r:id="rId27"/>
    <p:sldId id="285" r:id="rId2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0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BIỂU DIỄN THÔNG TIN TRONG MÁY TÍNH</a:t>
          </a:r>
          <a:endParaRPr lang="en-US" b="1" dirty="0">
            <a:latin typeface="Cambria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ĐƠN VỊ ĐO THÔNG THIN</a:t>
          </a:r>
          <a:endParaRPr lang="en-US" b="1" dirty="0">
            <a:latin typeface="Cambria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LUYỆN TẬP</a:t>
          </a:r>
          <a:endParaRPr lang="en-US" b="1" dirty="0">
            <a:latin typeface="Cambria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VẬN DỤNG</a:t>
          </a:r>
          <a:endParaRPr lang="en-US" b="1" dirty="0">
            <a:latin typeface="Cambria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C84E4-16DB-4363-9BA6-C32A1ACF9BA4}" type="presOf" srcId="{3417E034-5946-4B93-AEB1-06D4166D50F5}" destId="{B5F27B00-F0EE-450A-84E5-7E9F6D6F624A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BD8D95C2-71A6-4F4E-A4CE-BFE508C45435}" type="presOf" srcId="{80D53C2D-25F9-4CCF-A1C8-D46827CF88CF}" destId="{EA07C083-4291-4CC8-98A6-B9C416BAEEB3}" srcOrd="0" destOrd="0" presId="urn:microsoft.com/office/officeart/2005/8/layout/chevron2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DFFEDB43-F764-4C53-A3B6-D3B0F7BB5713}" type="presOf" srcId="{4F3C8A23-2C72-45D5-9F16-6BF51C34BA86}" destId="{1B8FF1BA-87CA-44A1-A048-159C0CB9A588}" srcOrd="0" destOrd="0" presId="urn:microsoft.com/office/officeart/2005/8/layout/chevron2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F9CB275F-D661-4E96-9019-75ECFB108D8D}" type="presOf" srcId="{13D2CABD-727C-48D2-8595-4F7FD265DC1E}" destId="{02C0A129-41D9-4A2E-84F9-B86DCEDAF7AD}" srcOrd="0" destOrd="0" presId="urn:microsoft.com/office/officeart/2005/8/layout/chevron2"/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  <dgm:cxn modelId="{982A1865-D87A-4FAE-9A9B-4859B2263D97}" type="presParOf" srcId="{2EC9BC4A-D4A7-46B2-8F8C-52C35A3BDBB2}" destId="{4493D011-590D-4ACF-A0F9-6B9AE6E22BE2}" srcOrd="5" destOrd="0" presId="urn:microsoft.com/office/officeart/2005/8/layout/chevron2"/>
    <dgm:cxn modelId="{9544F493-E040-4988-9ABF-52ECF5536020}" type="presParOf" srcId="{2EC9BC4A-D4A7-46B2-8F8C-52C35A3BDBB2}" destId="{D4A3A470-F81E-413B-AC56-E3D96C784284}" srcOrd="6" destOrd="0" presId="urn:microsoft.com/office/officeart/2005/8/layout/chevron2"/>
    <dgm:cxn modelId="{1A6DC749-75D3-4286-9B82-09C6B7ABB0F3}" type="presParOf" srcId="{D4A3A470-F81E-413B-AC56-E3D96C784284}" destId="{02C0A129-41D9-4A2E-84F9-B86DCEDAF7AD}" srcOrd="0" destOrd="0" presId="urn:microsoft.com/office/officeart/2005/8/layout/chevron2"/>
    <dgm:cxn modelId="{33878835-DAAC-4049-8F0E-084E0F13DC17}" type="presParOf" srcId="{D4A3A470-F81E-413B-AC56-E3D96C784284}" destId="{1B8FF1BA-87CA-44A1-A048-159C0CB9A588}" srcOrd="1" destOrd="0" presId="urn:microsoft.com/office/officeart/2005/8/layout/chevron2"/>
    <dgm:cxn modelId="{B4CB7F3C-A67A-46D5-843A-F47D1A1BC2CB}" type="presParOf" srcId="{2EC9BC4A-D4A7-46B2-8F8C-52C35A3BDBB2}" destId="{3647F09D-1579-4B93-9695-0AA01D43E20B}" srcOrd="7" destOrd="0" presId="urn:microsoft.com/office/officeart/2005/8/layout/chevron2"/>
    <dgm:cxn modelId="{8343053F-AF95-4E03-8DC4-A228B493A02E}" type="presParOf" srcId="{2EC9BC4A-D4A7-46B2-8F8C-52C35A3BDBB2}" destId="{61F01BD9-6BFF-43D4-B318-186A781F8B14}" srcOrd="8" destOrd="0" presId="urn:microsoft.com/office/officeart/2005/8/layout/chevron2"/>
    <dgm:cxn modelId="{22BDAECE-2174-4043-8605-005A6360B285}" type="presParOf" srcId="{61F01BD9-6BFF-43D4-B318-186A781F8B14}" destId="{B5F27B00-F0EE-450A-84E5-7E9F6D6F624A}" srcOrd="0" destOrd="0" presId="urn:microsoft.com/office/officeart/2005/8/layout/chevron2"/>
    <dgm:cxn modelId="{CCEC3222-85A9-4314-87DE-293394F31BD0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>
              <a:latin typeface="Cambria" pitchFamily="18" charset="0"/>
            </a:rPr>
            <a:t>KHỞI ĐỘNG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BIỂU DIỄN THÔNG TIN TRONG MÁY TÍNH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ĐƠN VỊ ĐO THÔNG THIN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LUYỆN TẬP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VẬN DỤNG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1452-26A3-43D3-89C0-1F8B4F759154}" type="datetimeFigureOut">
              <a:rPr lang="vi-VN" smtClean="0"/>
              <a:t>20/07/2021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992F-7B4F-4F14-9D4A-FC1612944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8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72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1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20/07/2021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76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20/07/2021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7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20/07/2021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5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5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9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4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20/07/2021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86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88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95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0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39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34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47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47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4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20/07/2021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863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72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42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2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6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20/07/2021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24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20/07/2021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7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20/07/2021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7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20/07/2021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9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20/07/2021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2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20/07/2021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20/07/2021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944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20/07/2021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23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20/07/2021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37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20/07/2021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1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20/07/2021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6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20/07/2021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20/07/2021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62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20/07/2021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9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20/07/2021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20/07/2021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7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20/07/2021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39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8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2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5.wav"/><Relationship Id="rId7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audio" Target="../media/audio4.wav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audio" Target="../media/audio5.wav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avi"/><Relationship Id="rId7" Type="http://schemas.openxmlformats.org/officeDocument/2006/relationships/image" Target="../media/image8.png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avi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64" y="546331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</a:p>
          <a:p>
            <a:pPr algn="ctr"/>
            <a:r>
              <a:rPr lang="en-US" sz="4000" b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 TIN TRONG MÁY TÍNH</a:t>
            </a:r>
            <a:endParaRPr lang="vi-VN" sz="4000" b="1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2098" r="3434" b="1969"/>
          <a:stretch/>
        </p:blipFill>
        <p:spPr>
          <a:xfrm>
            <a:off x="539552" y="1869771"/>
            <a:ext cx="4032448" cy="45835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0451" y="2060848"/>
            <a:ext cx="383417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u="sng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viên:</a:t>
            </a:r>
          </a:p>
          <a:p>
            <a:r>
              <a:rPr lang="en-US" sz="36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 Thị Mỹ Diệu</a:t>
            </a:r>
          </a:p>
          <a:p>
            <a:r>
              <a:rPr lang="en-US" sz="3600" b="1" u="sng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</a:t>
            </a:r>
            <a:r>
              <a:rPr lang="en-US" sz="3600" b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baithuchanhndc@gmail.com</a:t>
            </a:r>
          </a:p>
        </p:txBody>
      </p:sp>
    </p:spTree>
    <p:extLst>
      <p:ext uri="{BB962C8B-B14F-4D97-AF65-F5344CB8AC3E}">
        <p14:creationId xmlns:p14="http://schemas.microsoft.com/office/powerpoint/2010/main" val="16497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2" y="2771166"/>
            <a:ext cx="1821248" cy="2428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Dãy bit là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5199515"/>
            <a:ext cx="1900674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dãy kí hiệu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5" y="2771166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83769" y="5199515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âm thanh phát ra từ máy tính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04" y="2771166"/>
            <a:ext cx="1780595" cy="237412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30860" y="5199515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dãy chỉ gồm dãy số 2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7" y="2771173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823129" y="5199515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chữ số từ 0 đến 9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39708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Máy tính sử dụng dãy bit để làm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21" y="5308426"/>
            <a:ext cx="1772813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các số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39708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4" y="5308426"/>
            <a:ext cx="1845476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bản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39708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3" y="5308426"/>
            <a:ext cx="2140694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39708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738617" y="5308426"/>
            <a:ext cx="2405385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số, văn bản,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2" y="2975366"/>
            <a:ext cx="1603497" cy="2137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Dữ liệu trong máy tính được mã hóa thành dãy bit vì: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đáng tin cậy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01" y="2975366"/>
            <a:ext cx="1603497" cy="21379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chỉ làm việc với hai kí tự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23" y="2975366"/>
            <a:ext cx="1603497" cy="21379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83232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được xử lí dễ dàng hơn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45" y="2975366"/>
            <a:ext cx="1603497" cy="21379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907453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chiếm ít dung lượng nhớ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5603" y="5473535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b="1" smtClean="0">
                <a:solidFill>
                  <a:srgbClr val="0000FF"/>
                </a:solidFill>
              </a:rPr>
              <a:t>        Một số đơn vị cơ bản đo dung lượng thông tin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455624" cy="26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66036" y="1163700"/>
            <a:ext cx="8350853" cy="45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smtClean="0">
                <a:solidFill>
                  <a:srgbClr val="0000FF"/>
                </a:solidFill>
              </a:rPr>
              <a:t>    - Bit là đơn vị đo dung lượng thông tin nhỏ nhất trong máy tính.</a:t>
            </a:r>
            <a:endParaRPr lang="vi-VN" sz="240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9" y="1584744"/>
            <a:ext cx="2592289" cy="12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80015" y="383503"/>
            <a:ext cx="615105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2. Đơn vị đo thông tin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690263" cy="5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Usb Bộ Nhớ Thanh Đè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" y="1367236"/>
            <a:ext cx="2834559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0" y="5215993"/>
            <a:ext cx="2448272" cy="14401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0674" y="1975585"/>
            <a:ext cx="2838691" cy="17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82" y="1367235"/>
            <a:ext cx="3004219" cy="2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80710"/>
            <a:ext cx="3149544" cy="28317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-1" y="3501007"/>
            <a:ext cx="1475657" cy="13681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Ổ cứng: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1 TB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068534" y="5504025"/>
            <a:ext cx="1719490" cy="11521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Thẻ nhớ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8GB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3414143" y="3980710"/>
            <a:ext cx="1547672" cy="1306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USB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flash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64928" y="1367236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Compact (CD)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700 MB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399003" y="5487804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kĩ thuật số (DVD)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4.7 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0824" y="37960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H2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1686" y="3494952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H3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6523" y="6301594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H4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6414350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H5</a:t>
            </a:r>
            <a:endParaRPr lang="vi-VN" b="1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9" y="134202"/>
            <a:ext cx="812621" cy="7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7340" y="134202"/>
            <a:ext cx="8047148" cy="990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300" b="1" smtClean="0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Em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hãy quan sát các hình ảnh sau và cho biết đây là thiết bị nhớ nào và </a:t>
            </a:r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trình bày thông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tin về dung lượng của từng thiết bị nhớ?</a:t>
            </a:r>
            <a:endParaRPr lang="vi-VN" sz="230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300"/>
          </a:p>
        </p:txBody>
      </p:sp>
    </p:spTree>
    <p:extLst>
      <p:ext uri="{BB962C8B-B14F-4D97-AF65-F5344CB8AC3E}">
        <p14:creationId xmlns:p14="http://schemas.microsoft.com/office/powerpoint/2010/main" val="3932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1562" y="1268760"/>
            <a:ext cx="7550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 1. Em hãy quan sát hình sau và cho biết thông tin về dung lượng của từng ổ đĩa?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3" y="1988840"/>
            <a:ext cx="7754301" cy="397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634082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   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515" y="1600948"/>
            <a:ext cx="828367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2. Em hãy quan sát hình sau và cho biết dung lượng của mỗi tệp?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3960" y="548680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Ai nhanh hơn?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" y="2420890"/>
            <a:ext cx="8280919" cy="24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07" y="401964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24477" y="1484783"/>
            <a:ext cx="7895046" cy="10081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1: Một GB xấp xỉ bao nhiêu byte?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8177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vi-VN" sz="2800" smtClean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2800" smtClean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byte</a:t>
            </a:r>
          </a:p>
          <a:p>
            <a:pPr>
              <a:defRPr/>
            </a:pP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282190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triệu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39562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396047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2843197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4019875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4001245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894869"/>
            <a:ext cx="549444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941168"/>
            <a:ext cx="1592746" cy="17717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59568" y="1484784"/>
            <a:ext cx="8826807" cy="10128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2: khả năng lưu trữ của một thiết bị nhớ là? 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9536" y="289189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Dung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19642" y="28960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Khối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9536" y="411358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Thể tích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9642" y="411777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Năng lực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779637" y="2917370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40087" y="41469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4158548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2937340"/>
            <a:ext cx="603557" cy="707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23508" y="1371996"/>
            <a:ext cx="8568972" cy="9248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3: Bao nhiêu ‘byte’ tạo thành 1 ‘kilobyte’?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716242"/>
            <a:ext cx="46754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64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0336" y="3628031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0336" y="4580913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2048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2092" y="5552528"/>
            <a:ext cx="4686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10240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71" y="2778999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60032" y="46783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84337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06" y="3755054"/>
            <a:ext cx="603557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29183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95649" y="1412776"/>
            <a:ext cx="7895046" cy="278362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4: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>
                <a:solidFill>
                  <a:srgbClr val="FF0000"/>
                </a:solidFill>
              </a:rPr>
              <a:t> </a:t>
            </a:r>
            <a:endParaRPr lang="vi-VN" sz="3200" b="1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vi-VN" sz="3200" b="1" smtClean="0">
                <a:solidFill>
                  <a:srgbClr val="FF0000"/>
                </a:solidFill>
              </a:rPr>
              <a:t>(</a:t>
            </a:r>
            <a:r>
              <a:rPr lang="vi-VN" sz="3200" b="1">
                <a:solidFill>
                  <a:srgbClr val="FF0000"/>
                </a:solidFill>
              </a:rPr>
              <a:t>thảo luận nhóm: 5 phút) 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32163" y="4517528"/>
            <a:ext cx="5747575" cy="13455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1365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bức ảnh </a:t>
            </a:r>
            <a:endParaRPr lang="vi-VN" sz="320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=16.1024 : 12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5013176"/>
            <a:ext cx="1592746" cy="1699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7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7872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76299" y="1196752"/>
            <a:ext cx="8089224" cy="1224136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b="1" u="sng" smtClean="0">
                <a:solidFill>
                  <a:prstClr val="black"/>
                </a:solidFill>
                <a:latin typeface="Times New Roman"/>
              </a:rPr>
              <a:t>Câu hỏi 1:</a:t>
            </a:r>
            <a:r>
              <a:rPr lang="vi-VN" sz="280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 smtClean="0">
                <a:solidFill>
                  <a:schemeClr val="tx1"/>
                </a:solidFill>
                <a:latin typeface="Times New Roman"/>
              </a:rPr>
              <a:t>Em hãy kiểm tra và ghi lại dung lượng các ổ đĩa  của máy tính mà em đang sử dụng</a:t>
            </a:r>
            <a:endParaRPr lang="vi-VN" sz="28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64904"/>
            <a:ext cx="8097978" cy="396044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81" y="203901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95208" y="226940"/>
            <a:ext cx="408104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67545" y="847621"/>
            <a:ext cx="8424936" cy="18397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2: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nhóm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10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phút) </a:t>
            </a:r>
            <a:endParaRPr lang="vi-VN" sz="3200" smtClean="0">
              <a:solidFill>
                <a:prstClr val="black"/>
              </a:solidFill>
              <a:latin typeface="+mj-lt"/>
            </a:endParaRPr>
          </a:p>
          <a:p>
            <a:pPr algn="just">
              <a:defRPr/>
            </a:pPr>
            <a:r>
              <a:rPr lang="vi-VN" sz="2800" b="1" smtClean="0">
                <a:solidFill>
                  <a:prstClr val="black"/>
                </a:solidFill>
                <a:latin typeface="+mj-lt"/>
              </a:rPr>
              <a:t>Thực hiện tương tự như Hoạt động 1 với dãy các số từ 0 đến 15 để tìm mã hóa của các số từ 8 đến 15 và đưa ra nhận xét.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5" y="2739345"/>
            <a:ext cx="4405057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ã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hóa các số từ số 8 đến 15 là: 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8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12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13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14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15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6685" y="2768841"/>
            <a:ext cx="398428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it-IT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Nhận xét: </a:t>
            </a:r>
            <a:endParaRPr lang="vi-VN" sz="2800" b="1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 </a:t>
            </a:r>
            <a:r>
              <a:rPr lang="vi-VN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mã hóa </a:t>
            </a: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 số từ 8 đến 15 ta cần dùng 4 bit.</a:t>
            </a:r>
          </a:p>
          <a:p>
            <a:pPr lvl="0" algn="just"/>
            <a:r>
              <a:rPr lang="vi-VN" sz="2800" smtClean="0">
                <a:latin typeface="+mj-lt"/>
              </a:rPr>
              <a:t>(Tập </a:t>
            </a:r>
            <a:r>
              <a:rPr lang="vi-VN" sz="2800">
                <a:latin typeface="+mj-lt"/>
              </a:rPr>
              <a:t>hợp các số đã cho càng nhiều, sẽ mã hoá được số càng lớn. Khi đó, dãy kí hiệu 0 và 1 của mỗi số sẽ càng </a:t>
            </a:r>
            <a:r>
              <a:rPr lang="vi-VN" sz="2800" smtClean="0">
                <a:latin typeface="+mj-lt"/>
              </a:rPr>
              <a:t>dài)</a:t>
            </a:r>
          </a:p>
          <a:p>
            <a:pPr lvl="0" algn="just"/>
            <a:endParaRPr lang="vi-VN" sz="2800">
              <a:effectLst/>
              <a:latin typeface="+mj-lt"/>
              <a:ea typeface="Times New Roman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6421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68948" y="79460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70477" y="1418812"/>
            <a:ext cx="7895046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3: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(thảo luận nhóm: 5 phút) </a:t>
            </a:r>
          </a:p>
          <a:p>
            <a:pPr algn="just">
              <a:defRPr/>
            </a:pP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mỗi giờ phim chiếm khoảng 5GB, mỗi bộ phim có độ dài trung bình 1,5 giờ. Vậy một  cứng 2 TB chứa được bao nhiêu bộ phim?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51880" y="3834651"/>
            <a:ext cx="6938122" cy="17379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341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 bộ phim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2 .1024 : (4.1,5)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28357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68948" y="551396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22" y="548680"/>
            <a:ext cx="3176356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GHI NHỚ</a:t>
            </a:r>
            <a:endParaRPr lang="vi-VN" sz="36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1556792"/>
            <a:ext cx="8064896" cy="36724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+mj-lt"/>
              </a:rPr>
              <a:t>- 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3200" smtClean="0">
                <a:latin typeface="+mj-lt"/>
              </a:rPr>
              <a:t>- Bit </a:t>
            </a:r>
            <a:r>
              <a:rPr lang="vi-VN" sz="3200">
                <a:latin typeface="+mj-lt"/>
              </a:rPr>
              <a:t>là đơn vị đo </a:t>
            </a:r>
            <a:r>
              <a:rPr lang="vi-VN" sz="3200" smtClean="0">
                <a:latin typeface="+mj-lt"/>
              </a:rPr>
              <a:t>nhỏ </a:t>
            </a:r>
            <a:r>
              <a:rPr lang="vi-VN" sz="3200">
                <a:latin typeface="+mj-lt"/>
              </a:rPr>
              <a:t>nhất trong </a:t>
            </a:r>
            <a:r>
              <a:rPr lang="vi-VN" sz="3200" smtClean="0">
                <a:latin typeface="+mj-lt"/>
              </a:rPr>
              <a:t>lưu trữ thông tin.</a:t>
            </a:r>
          </a:p>
          <a:p>
            <a:pPr marL="457200" indent="-457200" algn="just">
              <a:buFontTx/>
              <a:buChar char="-"/>
            </a:pPr>
            <a:r>
              <a:rPr lang="vi-VN" sz="3200" smtClean="0">
                <a:latin typeface="+mj-lt"/>
              </a:rPr>
              <a:t>Một số đơn vị cơ bản đo dung lượng thông tin: B, MB, GB, TB, TB.</a:t>
            </a:r>
            <a:endParaRPr lang="vi-VN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6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317" y="289385"/>
            <a:ext cx="3957131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smtClean="0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592" y="960466"/>
            <a:ext cx="6696744" cy="10081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smtClean="0">
                <a:solidFill>
                  <a:srgbClr val="0000FF"/>
                </a:solidFill>
              </a:rPr>
              <a:t>Em hãy quan sát đoạn phim sau để biết cách</a:t>
            </a:r>
          </a:p>
          <a:p>
            <a:pPr marL="0" indent="0">
              <a:buNone/>
            </a:pPr>
            <a:r>
              <a:rPr lang="en-US" sz="2800" smtClean="0">
                <a:solidFill>
                  <a:srgbClr val="0000FF"/>
                </a:solidFill>
              </a:rPr>
              <a:t> mã hóa số 4 thành dãy các kí hiệu 0 và 1</a:t>
            </a:r>
            <a:endParaRPr lang="vi-VN" sz="2800">
              <a:solidFill>
                <a:srgbClr val="0000FF"/>
              </a:solidFill>
            </a:endParaRPr>
          </a:p>
        </p:txBody>
      </p:sp>
      <p:pic>
        <p:nvPicPr>
          <p:cNvPr id="5" name="Mahoa_so4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405" y="1984136"/>
            <a:ext cx="8028384" cy="43916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0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0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smtClean="0">
                <a:solidFill>
                  <a:srgbClr val="0000FF"/>
                </a:solidFill>
              </a:rPr>
              <a:t>Câu hỏi:</a:t>
            </a:r>
          </a:p>
          <a:p>
            <a:pPr marL="0" indent="0">
              <a:buNone/>
            </a:pPr>
            <a:r>
              <a:rPr lang="en-US" b="1" smtClean="0">
                <a:solidFill>
                  <a:srgbClr val="0000FF"/>
                </a:solidFill>
              </a:rPr>
              <a:t> </a:t>
            </a:r>
            <a:r>
              <a:rPr lang="en-US" smtClean="0">
                <a:solidFill>
                  <a:srgbClr val="0000FF"/>
                </a:solidFill>
              </a:rPr>
              <a:t>Em hãy mã hóa số </a:t>
            </a:r>
            <a:r>
              <a:rPr lang="en-US" b="1" smtClean="0">
                <a:solidFill>
                  <a:srgbClr val="0000FF"/>
                </a:solidFill>
              </a:rPr>
              <a:t>3</a:t>
            </a:r>
            <a:r>
              <a:rPr lang="en-US" smtClean="0">
                <a:solidFill>
                  <a:srgbClr val="0000FF"/>
                </a:solidFill>
              </a:rPr>
              <a:t> và số </a:t>
            </a:r>
            <a:r>
              <a:rPr lang="en-US" b="1" smtClean="0">
                <a:solidFill>
                  <a:srgbClr val="0000FF"/>
                </a:solidFill>
              </a:rPr>
              <a:t>6</a:t>
            </a:r>
            <a:r>
              <a:rPr lang="en-US" smtClean="0">
                <a:solidFill>
                  <a:srgbClr val="0000FF"/>
                </a:solidFill>
              </a:rPr>
              <a:t> theo cách như trên. Hai dãy kí hiệu nhận được có giống nhau không?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00FF"/>
                </a:solidFill>
              </a:rPr>
              <a:t>Thảo luận nhóm: (10 phút)</a:t>
            </a:r>
            <a:endParaRPr lang="vi-VN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317" y="289385"/>
            <a:ext cx="3885123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0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9666" y="320168"/>
            <a:ext cx="417333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 smtClean="0">
                <a:solidFill>
                  <a:srgbClr val="FFFF00"/>
                </a:solidFill>
              </a:rPr>
              <a:t>Kết quả mã hóa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0642" y="905700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>
                <a:solidFill>
                  <a:srgbClr val="0000FF"/>
                </a:solidFill>
              </a:rPr>
              <a:t>Mã hóa số 3:</a:t>
            </a:r>
          </a:p>
          <a:p>
            <a:pPr marL="0" indent="0">
              <a:buNone/>
            </a:pPr>
            <a:endParaRPr lang="vi-VN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0642" y="5595028"/>
            <a:ext cx="751986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smtClean="0">
                <a:solidFill>
                  <a:srgbClr val="0000FF"/>
                </a:solidFill>
              </a:rPr>
              <a:t>Sau khi mã hóa, hai dãy kí hiệu nhận được là </a:t>
            </a:r>
            <a:r>
              <a:rPr lang="en-US" sz="2800" b="1" smtClean="0">
                <a:solidFill>
                  <a:srgbClr val="C00000"/>
                </a:solidFill>
              </a:rPr>
              <a:t>không giống nhau</a:t>
            </a:r>
            <a:r>
              <a:rPr lang="en-US" sz="2800" smtClean="0">
                <a:solidFill>
                  <a:srgbClr val="0000FF"/>
                </a:solidFill>
              </a:rPr>
              <a:t>.</a:t>
            </a: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96714" y="944572"/>
            <a:ext cx="2376264" cy="648072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0000FF"/>
                </a:solidFill>
              </a:rPr>
              <a:t>Mã hóa số 6:</a:t>
            </a:r>
            <a:endParaRPr lang="vi-VN">
              <a:solidFill>
                <a:srgbClr val="0000FF"/>
              </a:solidFill>
            </a:endParaRPr>
          </a:p>
        </p:txBody>
      </p:sp>
      <p:pic>
        <p:nvPicPr>
          <p:cNvPr id="8" name="mahoa_so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6398" y="1437304"/>
            <a:ext cx="4027342" cy="3822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771800" y="945536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4288" y="954250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</a:rPr>
              <a:t>110</a:t>
            </a:r>
          </a:p>
        </p:txBody>
      </p:sp>
      <p:pic>
        <p:nvPicPr>
          <p:cNvPr id="11" name="mahoa_so6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39800" y="1437304"/>
            <a:ext cx="4016624" cy="3822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86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74" y="2337492"/>
            <a:ext cx="772609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 smtClean="0"/>
              <a:t>a)</a:t>
            </a:r>
            <a:r>
              <a:rPr lang="en-US" sz="2200" smtClean="0"/>
              <a:t> Số được chuyển thành dãy gồm các kí hiệu 0 và 1. Được gọi là dãy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r>
              <a:rPr lang="en-US" sz="2200" b="1" smtClean="0">
                <a:solidFill>
                  <a:srgbClr val="C00000"/>
                </a:solidFill>
              </a:rPr>
              <a:t>(1)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endParaRPr lang="vi-VN" sz="2200" smtClean="0"/>
          </a:p>
          <a:p>
            <a:pPr marL="0" indent="0" algn="just">
              <a:buNone/>
            </a:pPr>
            <a:endParaRPr lang="vi-VN" sz="2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2281" y="1541720"/>
            <a:ext cx="77972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200" b="1">
                <a:solidFill>
                  <a:srgbClr val="0000FF"/>
                </a:solidFill>
              </a:rPr>
              <a:t>Em hãy </a:t>
            </a:r>
            <a:r>
              <a:rPr lang="en-US" sz="2200" b="1" smtClean="0">
                <a:solidFill>
                  <a:srgbClr val="0000FF"/>
                </a:solidFill>
              </a:rPr>
              <a:t>đọc thông </a:t>
            </a:r>
            <a:r>
              <a:rPr lang="en-US" sz="2200" b="1">
                <a:solidFill>
                  <a:srgbClr val="0000FF"/>
                </a:solidFill>
              </a:rPr>
              <a:t>tin </a:t>
            </a:r>
            <a:r>
              <a:rPr lang="en-US" sz="2200" b="1" smtClean="0">
                <a:solidFill>
                  <a:srgbClr val="0000FF"/>
                </a:solidFill>
              </a:rPr>
              <a:t>trang </a:t>
            </a:r>
            <a:r>
              <a:rPr lang="en-US" sz="2200" b="1">
                <a:solidFill>
                  <a:srgbClr val="0000FF"/>
                </a:solidFill>
              </a:rPr>
              <a:t>12-13 (SGK) và điền nội dung thích hợp vào chỗ có dấu (....) để tìm hiểu về cách biểu diễn thông tin trong máy tính:</a:t>
            </a:r>
            <a:endParaRPr lang="vi-VN" sz="2200" b="1">
              <a:solidFill>
                <a:srgbClr val="0000FF"/>
              </a:solidFill>
            </a:endParaRPr>
          </a:p>
          <a:p>
            <a:pPr algn="just"/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7476" y="3197436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 smtClean="0"/>
              <a:t>b) Văn bản được chuyển thành dãy bit bằng cách chuyển từng.......</a:t>
            </a:r>
            <a:r>
              <a:rPr lang="en-US" sz="2200" b="1" smtClean="0">
                <a:solidFill>
                  <a:srgbClr val="FF0000"/>
                </a:solidFill>
              </a:rPr>
              <a:t>(2)</a:t>
            </a:r>
            <a:r>
              <a:rPr lang="en-US" sz="2200" smtClean="0"/>
              <a:t>..... một. </a:t>
            </a:r>
            <a:endParaRPr lang="vi-VN" sz="2200" smtClean="0"/>
          </a:p>
          <a:p>
            <a:pPr marL="0" indent="0" algn="just">
              <a:buFont typeface="Arial" pitchFamily="34" charset="0"/>
              <a:buNone/>
            </a:pPr>
            <a:endParaRPr lang="vi-VN" sz="220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7823" y="4104132"/>
            <a:ext cx="80496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smtClean="0"/>
              <a:t>c) Hình ảnh cũng cần được chuyển đổi thành dãy bit.  Mỗi......</a:t>
            </a:r>
            <a:r>
              <a:rPr lang="en-US" sz="2200" b="1" smtClean="0">
                <a:solidFill>
                  <a:srgbClr val="FF0000"/>
                </a:solidFill>
              </a:rPr>
              <a:t>(3)</a:t>
            </a:r>
            <a:r>
              <a:rPr lang="en-US" sz="2200" smtClean="0"/>
              <a:t>..... (pixel) trong một ảnh đen trắng được </a:t>
            </a:r>
            <a:r>
              <a:rPr lang="en-US" sz="2200"/>
              <a:t>biểu </a:t>
            </a:r>
            <a:r>
              <a:rPr lang="en-US" sz="2200" smtClean="0"/>
              <a:t>thị </a:t>
            </a:r>
            <a:r>
              <a:rPr lang="en-US" sz="2200"/>
              <a:t>thành </a:t>
            </a:r>
            <a:r>
              <a:rPr lang="en-US" sz="2200" smtClean="0"/>
              <a:t>một bit</a:t>
            </a:r>
            <a:r>
              <a:rPr lang="en-US" sz="2200"/>
              <a:t>.</a:t>
            </a: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4182" y="4994517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 smtClean="0"/>
              <a:t>d) </a:t>
            </a:r>
            <a:r>
              <a:rPr lang="en-US" sz="2200" smtClean="0"/>
              <a:t>Âm thanh cũng cần chuyển </a:t>
            </a:r>
            <a:r>
              <a:rPr lang="en-US" sz="2200"/>
              <a:t>đổi </a:t>
            </a:r>
            <a:r>
              <a:rPr lang="en-US" sz="2200" smtClean="0"/>
              <a:t>thành.......</a:t>
            </a:r>
            <a:r>
              <a:rPr lang="en-US" sz="2200" smtClean="0">
                <a:solidFill>
                  <a:srgbClr val="FF0000"/>
                </a:solidFill>
              </a:rPr>
              <a:t>(4)</a:t>
            </a:r>
            <a:r>
              <a:rPr lang="en-US" sz="2200" smtClean="0"/>
              <a:t>..... . </a:t>
            </a:r>
            <a:r>
              <a:rPr lang="en-US" sz="2200"/>
              <a:t>Tốc độ rung của âm thanh được ghi lại dưới dạng </a:t>
            </a:r>
            <a:r>
              <a:rPr lang="en-US" sz="2200" smtClean="0"/>
              <a:t>.......</a:t>
            </a:r>
            <a:r>
              <a:rPr lang="en-US" sz="2200" smtClean="0">
                <a:solidFill>
                  <a:srgbClr val="FF0000"/>
                </a:solidFill>
              </a:rPr>
              <a:t>(5)</a:t>
            </a:r>
            <a:r>
              <a:rPr lang="en-US" sz="2200" smtClean="0"/>
              <a:t>........, </a:t>
            </a:r>
            <a:r>
              <a:rPr lang="en-US" sz="2200"/>
              <a:t>từ đó </a:t>
            </a:r>
            <a:r>
              <a:rPr lang="en-US" sz="2200" smtClean="0"/>
              <a:t>chuyển </a:t>
            </a:r>
            <a:r>
              <a:rPr lang="en-US" sz="2200"/>
              <a:t>thành dãy bit.</a:t>
            </a:r>
            <a:endParaRPr lang="vi-VN" sz="2200"/>
          </a:p>
          <a:p>
            <a:pPr marL="0" indent="0">
              <a:buNone/>
            </a:pP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197" y="2713523"/>
            <a:ext cx="7200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0151" y="3628661"/>
            <a:ext cx="10081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 tự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21" y="4105954"/>
            <a:ext cx="12033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 ảnh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5628" y="4977484"/>
            <a:ext cx="1152128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ãy bit</a:t>
            </a:r>
            <a:endParaRPr lang="vi-VN" sz="2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5469626"/>
            <a:ext cx="12354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trị số</a:t>
            </a:r>
            <a:endParaRPr lang="vi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8624" y="332656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777301" cy="6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  <p:bldP spid="16" grpId="0" animBg="1"/>
      <p:bldP spid="1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24" y="332656"/>
            <a:ext cx="8003232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65312"/>
            <a:ext cx="367240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u="sng" smtClean="0">
                <a:solidFill>
                  <a:srgbClr val="0000FF"/>
                </a:solidFill>
              </a:rPr>
              <a:t>Câu </a:t>
            </a:r>
            <a:r>
              <a:rPr lang="vi-VN" sz="2600" b="1" u="sng">
                <a:solidFill>
                  <a:srgbClr val="0000FF"/>
                </a:solidFill>
              </a:rPr>
              <a:t>1:</a:t>
            </a:r>
            <a:r>
              <a:rPr lang="vi-VN" sz="2600">
                <a:solidFill>
                  <a:srgbClr val="0000FF"/>
                </a:solidFill>
              </a:rPr>
              <a:t> Em hãy chuyển mỗi dòng trong hình vẽ thành một dãy bit. </a:t>
            </a:r>
          </a:p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2:</a:t>
            </a:r>
            <a:r>
              <a:rPr lang="vi-VN" sz="2600">
                <a:solidFill>
                  <a:srgbClr val="0000FF"/>
                </a:solidFill>
              </a:rPr>
              <a:t> Em hãy chuyển cả hình vẽ thành dãy bit bằng cách nối các dãy bit của các dòng lại với </a:t>
            </a:r>
            <a:r>
              <a:rPr lang="vi-VN" sz="2600" smtClean="0">
                <a:solidFill>
                  <a:srgbClr val="0000FF"/>
                </a:solidFill>
              </a:rPr>
              <a:t>nhau </a:t>
            </a:r>
            <a:r>
              <a:rPr lang="vi-VN" sz="2600">
                <a:solidFill>
                  <a:srgbClr val="0000FF"/>
                </a:solidFill>
              </a:rPr>
              <a:t>(từ trên xuống dưới)</a:t>
            </a:r>
          </a:p>
          <a:p>
            <a:pPr marL="0" indent="0" algn="just"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1224442"/>
            <a:ext cx="7657800" cy="634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smtClean="0">
                <a:solidFill>
                  <a:srgbClr val="0000FF"/>
                </a:solidFill>
              </a:rPr>
              <a:t>Hoạt động 2: Thảo luận nhóm (10 phút)</a:t>
            </a:r>
            <a:endParaRPr lang="vi-VN" b="1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4754"/>
              </p:ext>
            </p:extLst>
          </p:nvPr>
        </p:nvGraphicFramePr>
        <p:xfrm>
          <a:off x="4499992" y="2132856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0" y="1055967"/>
            <a:ext cx="3384377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smtClean="0"/>
              <a:t>Câu 1:</a:t>
            </a:r>
            <a:r>
              <a:rPr lang="vi-VN" sz="2600" smtClean="0"/>
              <a:t> 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1:  01100110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2:  10011001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3:  10000001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4: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5: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6:  00100100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7:  00111100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8:  </a:t>
            </a:r>
            <a:r>
              <a:rPr lang="vi-VN" sz="2600" smtClean="0"/>
              <a:t>00011000</a:t>
            </a:r>
            <a:endParaRPr lang="vi-VN" sz="26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550" y="5422980"/>
            <a:ext cx="68601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2400" b="1" smtClean="0"/>
              <a:t>Câu 2: </a:t>
            </a:r>
            <a:r>
              <a:rPr lang="vi-VN" sz="2400" smtClean="0"/>
              <a:t> 01100110  10011001  10000001 01000010 01000010  00100100 00111100  00011000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62353"/>
              </p:ext>
            </p:extLst>
          </p:nvPr>
        </p:nvGraphicFramePr>
        <p:xfrm>
          <a:off x="4283968" y="177282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70627"/>
              </p:ext>
            </p:extLst>
          </p:nvPr>
        </p:nvGraphicFramePr>
        <p:xfrm>
          <a:off x="4288888" y="177774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324118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297604" y="1745512"/>
            <a:ext cx="6860194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>
                <a:solidFill>
                  <a:srgbClr val="0000FF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mtClean="0">
                <a:solidFill>
                  <a:srgbClr val="0000FF"/>
                </a:solidFill>
              </a:rPr>
              <a:t>Bit </a:t>
            </a:r>
            <a:r>
              <a:rPr lang="vi-VN">
                <a:solidFill>
                  <a:srgbClr val="0000FF"/>
                </a:solidFill>
              </a:rPr>
              <a:t>là đơn vị đo nhỏ nhất trong lưu trữ thông tin</a:t>
            </a:r>
            <a:r>
              <a:rPr lang="vi-VN" smtClean="0">
                <a:solidFill>
                  <a:srgbClr val="0000FF"/>
                </a:solidFill>
              </a:rPr>
              <a:t>.</a:t>
            </a:r>
            <a:endParaRPr lang="vi-VN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5512"/>
            <a:ext cx="757141" cy="6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560" y="404664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1270</Words>
  <Application>Microsoft Office PowerPoint</Application>
  <PresentationFormat>On-screen Show (4:3)</PresentationFormat>
  <Paragraphs>214</Paragraphs>
  <Slides>24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1. Biểu diễn thông tin trong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227</cp:revision>
  <dcterms:created xsi:type="dcterms:W3CDTF">2021-06-22T14:05:55Z</dcterms:created>
  <dcterms:modified xsi:type="dcterms:W3CDTF">2021-07-20T09:20:20Z</dcterms:modified>
</cp:coreProperties>
</file>